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0" r:id="rId2"/>
    <p:sldId id="322" r:id="rId3"/>
    <p:sldId id="276" r:id="rId4"/>
    <p:sldId id="317" r:id="rId5"/>
    <p:sldId id="308" r:id="rId6"/>
    <p:sldId id="2147470967" r:id="rId7"/>
    <p:sldId id="356" r:id="rId8"/>
    <p:sldId id="357" r:id="rId9"/>
    <p:sldId id="267" r:id="rId10"/>
    <p:sldId id="2147470968" r:id="rId11"/>
    <p:sldId id="358" r:id="rId12"/>
    <p:sldId id="310" r:id="rId13"/>
    <p:sldId id="2147470969" r:id="rId14"/>
    <p:sldId id="261" r:id="rId15"/>
    <p:sldId id="290" r:id="rId16"/>
    <p:sldId id="2147470970" r:id="rId17"/>
    <p:sldId id="299" r:id="rId18"/>
    <p:sldId id="359" r:id="rId19"/>
    <p:sldId id="2147470971" r:id="rId20"/>
    <p:sldId id="360" r:id="rId21"/>
    <p:sldId id="338" r:id="rId22"/>
    <p:sldId id="2147470972" r:id="rId23"/>
    <p:sldId id="344" r:id="rId24"/>
    <p:sldId id="334" r:id="rId25"/>
    <p:sldId id="304" r:id="rId26"/>
    <p:sldId id="260" r:id="rId2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0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00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31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70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9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51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29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43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22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48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84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6634-8A39-4E83-A7CA-0FF3CCB8CE90}" type="datetimeFigureOut">
              <a:rPr lang="pl-PL" smtClean="0"/>
              <a:t>18.03.2026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5F6B-5441-4286-96FA-9988B65AC7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1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7a51a43-81a7-4037-9b64-d9f6ecb0dab7">
            <a:extLst>
              <a:ext uri="{FF2B5EF4-FFF2-40B4-BE49-F238E27FC236}">
                <a16:creationId xmlns:a16="http://schemas.microsoft.com/office/drawing/2014/main" id="{443C95E6-C1DD-983B-26AC-8D923DEF2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/>
          <a:stretch>
            <a:fillRect/>
          </a:stretch>
        </p:blipFill>
        <p:spPr>
          <a:xfrm>
            <a:off x="-1" y="0"/>
            <a:ext cx="9144000" cy="610897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C63B583-1231-0F5B-AB9B-21F41710C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" b="51698"/>
          <a:stretch>
            <a:fillRect/>
          </a:stretch>
        </p:blipFill>
        <p:spPr>
          <a:xfrm>
            <a:off x="5350213" y="4498997"/>
            <a:ext cx="3793787" cy="2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2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9C028D-711D-04DF-254E-580202B64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13"/>
          <a:stretch>
            <a:fillRect/>
          </a:stretch>
        </p:blipFill>
        <p:spPr>
          <a:xfrm>
            <a:off x="1" y="621102"/>
            <a:ext cx="9165351" cy="363536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B237C73-A2C0-1D7D-02A0-536195F67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9"/>
          <a:stretch>
            <a:fillRect/>
          </a:stretch>
        </p:blipFill>
        <p:spPr>
          <a:xfrm>
            <a:off x="0" y="3948400"/>
            <a:ext cx="9143999" cy="17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9785471-ea47-4ea5-9782-00ce98effc77">
            <a:extLst>
              <a:ext uri="{FF2B5EF4-FFF2-40B4-BE49-F238E27FC236}">
                <a16:creationId xmlns:a16="http://schemas.microsoft.com/office/drawing/2014/main" id="{93385CD1-2F99-FEFC-B048-BB5BBF49D1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" r="39978" b="6092"/>
          <a:stretch>
            <a:fillRect/>
          </a:stretch>
        </p:blipFill>
        <p:spPr>
          <a:xfrm>
            <a:off x="3510059" y="1128409"/>
            <a:ext cx="2598771" cy="5729592"/>
          </a:xfrm>
          <a:prstGeom prst="rect">
            <a:avLst/>
          </a:prstGeom>
        </p:spPr>
      </p:pic>
      <p:pic>
        <p:nvPicPr>
          <p:cNvPr id="3" name="Obraz 2" descr="d6c0da58-a4e9-4aff-80a6-8706a67de8ff">
            <a:extLst>
              <a:ext uri="{FF2B5EF4-FFF2-40B4-BE49-F238E27FC236}">
                <a16:creationId xmlns:a16="http://schemas.microsoft.com/office/drawing/2014/main" id="{06D1FBCB-01A9-1155-130C-DB1028C98E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 r="34447" b="7779"/>
          <a:stretch>
            <a:fillRect/>
          </a:stretch>
        </p:blipFill>
        <p:spPr>
          <a:xfrm>
            <a:off x="6462559" y="1128409"/>
            <a:ext cx="2681441" cy="572959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893600D-5AB3-292F-5CFE-7BEFF1091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5" t="21601" b="-1"/>
          <a:stretch>
            <a:fillRect/>
          </a:stretch>
        </p:blipFill>
        <p:spPr>
          <a:xfrm>
            <a:off x="0" y="1128409"/>
            <a:ext cx="3156330" cy="572959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85A6475-E4CF-BBE9-33C3-A8D4E7DE6B94}"/>
              </a:ext>
            </a:extLst>
          </p:cNvPr>
          <p:cNvSpPr txBox="1"/>
          <p:nvPr/>
        </p:nvSpPr>
        <p:spPr>
          <a:xfrm>
            <a:off x="1235412" y="78265"/>
            <a:ext cx="7743217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Sesja 2  Praktyczne postępowanie w zaburzeniach miesiączkowania</a:t>
            </a: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sz="20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E6A4221-B73F-9897-0F10-08996F0BA2AF}"/>
              </a:ext>
            </a:extLst>
          </p:cNvPr>
          <p:cNvSpPr txBox="1"/>
          <p:nvPr/>
        </p:nvSpPr>
        <p:spPr>
          <a:xfrm>
            <a:off x="89316" y="669812"/>
            <a:ext cx="3156330" cy="11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rof. Wojciech Zgliczyński</a:t>
            </a:r>
            <a:endParaRPr lang="pl-PL" sz="28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endParaRPr lang="pl-PL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4210CA-194A-59AE-BEF9-C4FCBAB4693E}"/>
              </a:ext>
            </a:extLst>
          </p:cNvPr>
          <p:cNvSpPr txBox="1"/>
          <p:nvPr/>
        </p:nvSpPr>
        <p:spPr>
          <a:xfrm>
            <a:off x="6749510" y="683866"/>
            <a:ext cx="259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800" dirty="0">
                <a:effectLst/>
                <a:ea typeface="Calibri" panose="020F0502020204030204" pitchFamily="34" charset="0"/>
              </a:rPr>
              <a:t>Prof. Michał Ciebiera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E559F12-2452-FF73-5A61-90392E060B09}"/>
              </a:ext>
            </a:extLst>
          </p:cNvPr>
          <p:cNvSpPr txBox="1"/>
          <p:nvPr/>
        </p:nvSpPr>
        <p:spPr>
          <a:xfrm>
            <a:off x="3334962" y="663014"/>
            <a:ext cx="464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kern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pl-PL" kern="150" dirty="0">
                <a:solidFill>
                  <a:srgbClr val="EE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Katarzyna  Szlendak-Sauer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251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467f17b-3b86-458f-8846-dd1139523bf4">
            <a:extLst>
              <a:ext uri="{FF2B5EF4-FFF2-40B4-BE49-F238E27FC236}">
                <a16:creationId xmlns:a16="http://schemas.microsoft.com/office/drawing/2014/main" id="{572A574D-F548-BE01-9DEF-40FFF6A49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 b="5781"/>
          <a:stretch>
            <a:fillRect/>
          </a:stretch>
        </p:blipFill>
        <p:spPr>
          <a:xfrm>
            <a:off x="1" y="680764"/>
            <a:ext cx="9144000" cy="617723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39783E2-6DC8-D884-540E-7ABC2F0E7E34}"/>
              </a:ext>
            </a:extLst>
          </p:cNvPr>
          <p:cNvSpPr txBox="1"/>
          <p:nvPr/>
        </p:nvSpPr>
        <p:spPr>
          <a:xfrm>
            <a:off x="0" y="145608"/>
            <a:ext cx="931504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Dyskusja/</a:t>
            </a: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debata po s</a:t>
            </a: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esj</a:t>
            </a: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i 2  </a:t>
            </a:r>
            <a:r>
              <a:rPr lang="pl-PL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Praktyczne postępowanie w zaburzeniach miesiączkowania-</a:t>
            </a: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 51pytań</a:t>
            </a:r>
            <a:r>
              <a:rPr lang="pl-PL" b="1" kern="15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0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2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15A4FB0-3A26-1880-A43D-148DBE28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3" y="967417"/>
            <a:ext cx="9148073" cy="47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ab6d745-2ac6-4723-a843-576c0badb7f4">
            <a:extLst>
              <a:ext uri="{FF2B5EF4-FFF2-40B4-BE49-F238E27FC236}">
                <a16:creationId xmlns:a16="http://schemas.microsoft.com/office/drawing/2014/main" id="{A4E9B227-6F13-0166-9EE2-351BF7A0B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52165"/>
          <a:stretch>
            <a:fillRect/>
          </a:stretch>
        </p:blipFill>
        <p:spPr>
          <a:xfrm>
            <a:off x="13515" y="923926"/>
            <a:ext cx="2675812" cy="5934075"/>
          </a:xfrm>
          <a:prstGeom prst="rect">
            <a:avLst/>
          </a:prstGeom>
        </p:spPr>
      </p:pic>
      <p:pic>
        <p:nvPicPr>
          <p:cNvPr id="4" name="Obraz 3" descr="0d55aa50-98a0-416a-b37e-46b828270a5f">
            <a:extLst>
              <a:ext uri="{FF2B5EF4-FFF2-40B4-BE49-F238E27FC236}">
                <a16:creationId xmlns:a16="http://schemas.microsoft.com/office/drawing/2014/main" id="{7C86CEB2-2691-55C0-8231-D8744BB98D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 r="8203"/>
          <a:stretch>
            <a:fillRect/>
          </a:stretch>
        </p:blipFill>
        <p:spPr>
          <a:xfrm>
            <a:off x="2793876" y="923926"/>
            <a:ext cx="3159475" cy="5934074"/>
          </a:xfrm>
          <a:prstGeom prst="rect">
            <a:avLst/>
          </a:prstGeom>
        </p:spPr>
      </p:pic>
      <p:pic>
        <p:nvPicPr>
          <p:cNvPr id="5" name="Obraz 4" descr="66ee378f-dc4c-410e-a6fb-7ac6e203ffa8">
            <a:extLst>
              <a:ext uri="{FF2B5EF4-FFF2-40B4-BE49-F238E27FC236}">
                <a16:creationId xmlns:a16="http://schemas.microsoft.com/office/drawing/2014/main" id="{1F812581-853D-B766-9399-523123058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15694" r="11518" b="11945"/>
          <a:stretch>
            <a:fillRect/>
          </a:stretch>
        </p:blipFill>
        <p:spPr>
          <a:xfrm>
            <a:off x="6057900" y="923926"/>
            <a:ext cx="3086100" cy="593407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5743D6B-153E-9713-FB76-D86F8F7E9027}"/>
              </a:ext>
            </a:extLst>
          </p:cNvPr>
          <p:cNvSpPr txBox="1"/>
          <p:nvPr/>
        </p:nvSpPr>
        <p:spPr>
          <a:xfrm>
            <a:off x="2339526" y="0"/>
            <a:ext cx="4897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Sesja 3 Praktyczne postępowanie w menopauzie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8B1253-A0AF-F3C1-9E90-E40B11F7074A}"/>
              </a:ext>
            </a:extLst>
          </p:cNvPr>
          <p:cNvSpPr txBox="1"/>
          <p:nvPr/>
        </p:nvSpPr>
        <p:spPr>
          <a:xfrm>
            <a:off x="3235523" y="408041"/>
            <a:ext cx="242867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rof. Artur </a:t>
            </a:r>
            <a:r>
              <a:rPr lang="pl-PL" sz="1800" kern="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Jakimiuk</a:t>
            </a:r>
            <a:endParaRPr lang="pl-PL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2C7A441-DA30-19ED-AB2A-E2F270B52EF4}"/>
              </a:ext>
            </a:extLst>
          </p:cNvPr>
          <p:cNvSpPr txBox="1"/>
          <p:nvPr/>
        </p:nvSpPr>
        <p:spPr>
          <a:xfrm>
            <a:off x="13515" y="408041"/>
            <a:ext cx="268932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Małgorzata Bińkowska</a:t>
            </a:r>
            <a:endParaRPr lang="pl-PL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89468E-88E7-62C2-7DA3-BC97EBDEB030}"/>
              </a:ext>
            </a:extLst>
          </p:cNvPr>
          <p:cNvSpPr txBox="1"/>
          <p:nvPr/>
        </p:nvSpPr>
        <p:spPr>
          <a:xfrm>
            <a:off x="6057900" y="414194"/>
            <a:ext cx="459631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rof. Waldemar Misiorowski </a:t>
            </a:r>
            <a:endParaRPr lang="pl-PL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45da4706-3cf4-4a7a-9a04-68f7eb2e8c9c">
            <a:extLst>
              <a:ext uri="{FF2B5EF4-FFF2-40B4-BE49-F238E27FC236}">
                <a16:creationId xmlns:a16="http://schemas.microsoft.com/office/drawing/2014/main" id="{114C6720-EEDB-A3D7-1608-E3D6E2F375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/>
          <a:stretch>
            <a:fillRect/>
          </a:stretch>
        </p:blipFill>
        <p:spPr>
          <a:xfrm>
            <a:off x="0" y="1313234"/>
            <a:ext cx="9151618" cy="486382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474292D-E7ED-133D-D180-09EB685123BE}"/>
              </a:ext>
            </a:extLst>
          </p:cNvPr>
          <p:cNvSpPr txBox="1"/>
          <p:nvPr/>
        </p:nvSpPr>
        <p:spPr>
          <a:xfrm>
            <a:off x="977653" y="428017"/>
            <a:ext cx="8166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Dyskusja/debata po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esji 3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Praktyczne postępowanie w menopauzie-</a:t>
            </a: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 49 pytań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266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60DC6A-00EC-6CA7-545F-30E8B3446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37"/>
            <a:ext cx="9144000" cy="60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1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347ec0e7-dbe8-4c05-8d09-5607d593f3a5">
            <a:extLst>
              <a:ext uri="{FF2B5EF4-FFF2-40B4-BE49-F238E27FC236}">
                <a16:creationId xmlns:a16="http://schemas.microsoft.com/office/drawing/2014/main" id="{F0C1E7B1-7703-BFC1-6649-1E4DB41E14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4" y="1142997"/>
            <a:ext cx="2639219" cy="5715000"/>
          </a:xfrm>
          <a:prstGeom prst="rect">
            <a:avLst/>
          </a:prstGeom>
        </p:spPr>
      </p:pic>
      <p:pic>
        <p:nvPicPr>
          <p:cNvPr id="4" name="Obraz 3" descr="d87c6de8-1c4f-4237-ab51-b7a2c6ab9a87">
            <a:extLst>
              <a:ext uri="{FF2B5EF4-FFF2-40B4-BE49-F238E27FC236}">
                <a16:creationId xmlns:a16="http://schemas.microsoft.com/office/drawing/2014/main" id="{3F043C53-E0C5-F970-2953-7C8E87654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r="53984"/>
          <a:stretch>
            <a:fillRect/>
          </a:stretch>
        </p:blipFill>
        <p:spPr>
          <a:xfrm>
            <a:off x="3375295" y="1143000"/>
            <a:ext cx="2238375" cy="5715000"/>
          </a:xfrm>
          <a:prstGeom prst="rect">
            <a:avLst/>
          </a:prstGeom>
        </p:spPr>
      </p:pic>
      <p:pic>
        <p:nvPicPr>
          <p:cNvPr id="5" name="Obraz 4" descr="965d2664-d253-4b85-81a9-22dc07e68751">
            <a:extLst>
              <a:ext uri="{FF2B5EF4-FFF2-40B4-BE49-F238E27FC236}">
                <a16:creationId xmlns:a16="http://schemas.microsoft.com/office/drawing/2014/main" id="{158B2C3D-EDA9-AE70-2DB2-99659D630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24028" r="44630" b="11110"/>
          <a:stretch>
            <a:fillRect/>
          </a:stretch>
        </p:blipFill>
        <p:spPr>
          <a:xfrm>
            <a:off x="6188645" y="1142998"/>
            <a:ext cx="2643341" cy="571499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A267CAE-6921-6659-AA8E-4A42289EE050}"/>
              </a:ext>
            </a:extLst>
          </p:cNvPr>
          <p:cNvSpPr txBox="1"/>
          <p:nvPr/>
        </p:nvSpPr>
        <p:spPr>
          <a:xfrm>
            <a:off x="5535849" y="690213"/>
            <a:ext cx="425017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Prof. Natalia Żeber-Lubecka</a:t>
            </a:r>
            <a:endParaRPr lang="pl-PL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1E8DA79-76CF-BFB3-01A3-C7BEB409EE67}"/>
              </a:ext>
            </a:extLst>
          </p:cNvPr>
          <p:cNvSpPr txBox="1"/>
          <p:nvPr/>
        </p:nvSpPr>
        <p:spPr>
          <a:xfrm>
            <a:off x="2034700" y="0"/>
            <a:ext cx="6337855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4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Sesja 4 Praktyczne postępowanie w PCOS</a:t>
            </a:r>
            <a:endParaRPr lang="pl-PL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ECCDDD9-933D-5E15-7C89-30EB16C57076}"/>
              </a:ext>
            </a:extLst>
          </p:cNvPr>
          <p:cNvSpPr txBox="1"/>
          <p:nvPr/>
        </p:nvSpPr>
        <p:spPr>
          <a:xfrm>
            <a:off x="285061" y="720525"/>
            <a:ext cx="263921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rof. Wojciech Zgliczyński</a:t>
            </a:r>
            <a:endParaRPr lang="pl-PL" sz="2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A1B5ED5-6BA1-9F2F-343F-57CC41D7BF29}"/>
              </a:ext>
            </a:extLst>
          </p:cNvPr>
          <p:cNvSpPr txBox="1"/>
          <p:nvPr/>
        </p:nvSpPr>
        <p:spPr>
          <a:xfrm>
            <a:off x="3255522" y="743352"/>
            <a:ext cx="3103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Małgorzata Bińkowska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81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F0763BF-3CB7-89C1-8C05-FD3D081D5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7500"/>
          <a:stretch>
            <a:fillRect/>
          </a:stretch>
        </p:blipFill>
        <p:spPr>
          <a:xfrm>
            <a:off x="0" y="955925"/>
            <a:ext cx="9144000" cy="49552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778DA6-42C1-D147-C650-FFBC46FE0304}"/>
              </a:ext>
            </a:extLst>
          </p:cNvPr>
          <p:cNvSpPr txBox="1"/>
          <p:nvPr/>
        </p:nvSpPr>
        <p:spPr>
          <a:xfrm>
            <a:off x="1493218" y="340468"/>
            <a:ext cx="8166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Dyskusja/debata po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esji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Praktyczne postępowanie w PCOS-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92 pytania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520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3C7A599-4005-36B7-38E2-AD6A67CE4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994"/>
            <a:ext cx="9152015" cy="54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4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8881922-d0d0-40db-9c58-956c92575fbe">
            <a:extLst>
              <a:ext uri="{FF2B5EF4-FFF2-40B4-BE49-F238E27FC236}">
                <a16:creationId xmlns:a16="http://schemas.microsoft.com/office/drawing/2014/main" id="{F5878F72-AA1A-9769-50A7-422948E3E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b="27068"/>
          <a:stretch>
            <a:fillRect/>
          </a:stretch>
        </p:blipFill>
        <p:spPr>
          <a:xfrm>
            <a:off x="1370102" y="-23470"/>
            <a:ext cx="6594322" cy="68814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658DE7E-F6CA-B863-4CBA-E2845F68BDFC}"/>
              </a:ext>
            </a:extLst>
          </p:cNvPr>
          <p:cNvSpPr txBox="1"/>
          <p:nvPr/>
        </p:nvSpPr>
        <p:spPr>
          <a:xfrm>
            <a:off x="1370102" y="159273"/>
            <a:ext cx="311045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Dorota Gałczyńska-Zych </a:t>
            </a:r>
            <a:endParaRPr lang="pl-PL" sz="2800" b="1" kern="1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8153A3-1E53-1B38-6F6B-524EFFAF7386}"/>
              </a:ext>
            </a:extLst>
          </p:cNvPr>
          <p:cNvSpPr txBox="1"/>
          <p:nvPr/>
        </p:nvSpPr>
        <p:spPr>
          <a:xfrm>
            <a:off x="6267463" y="0"/>
            <a:ext cx="224123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b="1" kern="1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Wojciech Zgliczyński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3B89D1-DD59-9A7E-C5F3-47DE5AED00E9}"/>
              </a:ext>
            </a:extLst>
          </p:cNvPr>
          <p:cNvSpPr txBox="1"/>
          <p:nvPr/>
        </p:nvSpPr>
        <p:spPr>
          <a:xfrm>
            <a:off x="1298174" y="2964081"/>
            <a:ext cx="6089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000" b="1" dirty="0">
                <a:latin typeface="Calibri" panose="020F0502020204030204" pitchFamily="34" charset="0"/>
              </a:rPr>
              <a:t>POWITANIE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66856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8C8CEF-D63F-C118-088D-26A4F7892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3" r="20861" b="10417"/>
          <a:stretch>
            <a:fillRect/>
          </a:stretch>
        </p:blipFill>
        <p:spPr>
          <a:xfrm>
            <a:off x="6096003" y="1065771"/>
            <a:ext cx="2921063" cy="57922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E9149F4-145D-6BBB-73CC-2B8775522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121" r="24326" b="8587"/>
          <a:stretch>
            <a:fillRect/>
          </a:stretch>
        </p:blipFill>
        <p:spPr>
          <a:xfrm>
            <a:off x="126934" y="1079770"/>
            <a:ext cx="2921063" cy="57782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22F1A9C-2D18-F58A-864F-7679EE046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2" r="27049"/>
          <a:stretch>
            <a:fillRect/>
          </a:stretch>
        </p:blipFill>
        <p:spPr>
          <a:xfrm>
            <a:off x="3377971" y="1079770"/>
            <a:ext cx="2388058" cy="577823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C53B92F-F50B-E79A-E0D7-7BB7704B68F1}"/>
              </a:ext>
            </a:extLst>
          </p:cNvPr>
          <p:cNvSpPr txBox="1"/>
          <p:nvPr/>
        </p:nvSpPr>
        <p:spPr>
          <a:xfrm>
            <a:off x="2286000" y="109716"/>
            <a:ext cx="6731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Sesja 5 Praktyczna endokrynologia w perinatologii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3CC2D1-7484-E71C-0F87-50088BD989B8}"/>
              </a:ext>
            </a:extLst>
          </p:cNvPr>
          <p:cNvSpPr txBox="1"/>
          <p:nvPr/>
        </p:nvSpPr>
        <p:spPr>
          <a:xfrm>
            <a:off x="0" y="5947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rof. Katarzyna Kosińska-Kaczyńska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AC0877-680F-510B-5C99-0DE6EEF9B7AF}"/>
              </a:ext>
            </a:extLst>
          </p:cNvPr>
          <p:cNvSpPr txBox="1"/>
          <p:nvPr/>
        </p:nvSpPr>
        <p:spPr>
          <a:xfrm>
            <a:off x="3377971" y="608235"/>
            <a:ext cx="2633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 Magdalena Zgliczyńska	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7F02749-1998-30BF-FA73-A5161E42AB05}"/>
              </a:ext>
            </a:extLst>
          </p:cNvPr>
          <p:cNvSpPr txBox="1"/>
          <p:nvPr/>
        </p:nvSpPr>
        <p:spPr>
          <a:xfrm>
            <a:off x="6096003" y="608235"/>
            <a:ext cx="4596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rof. Waldemar Misiorowski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793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b82e0c0-b507-488b-a98e-6b8e6148a50d">
            <a:extLst>
              <a:ext uri="{FF2B5EF4-FFF2-40B4-BE49-F238E27FC236}">
                <a16:creationId xmlns:a16="http://schemas.microsoft.com/office/drawing/2014/main" id="{39C07F66-DE11-F9AE-CCCD-7085D3706F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r="3085"/>
          <a:stretch>
            <a:fillRect/>
          </a:stretch>
        </p:blipFill>
        <p:spPr>
          <a:xfrm>
            <a:off x="0" y="848063"/>
            <a:ext cx="9144000" cy="497412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45FEB09-099A-61FE-B583-24CD604D2876}"/>
              </a:ext>
            </a:extLst>
          </p:cNvPr>
          <p:cNvSpPr txBox="1"/>
          <p:nvPr/>
        </p:nvSpPr>
        <p:spPr>
          <a:xfrm>
            <a:off x="1220820" y="99988"/>
            <a:ext cx="7923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Dyskusja/debata po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esji 5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Praktyczna endokrynologia w perinatologii-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pytań	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826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B91323D-1E8B-CEA0-F152-0437E2AFB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52"/>
            <a:ext cx="9144000" cy="57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4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E045425-0524-790B-7203-112357B40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909" r="40853" b="6495"/>
          <a:stretch>
            <a:fillRect/>
          </a:stretch>
        </p:blipFill>
        <p:spPr>
          <a:xfrm>
            <a:off x="2275630" y="1332937"/>
            <a:ext cx="2246522" cy="5540680"/>
          </a:xfrm>
          <a:prstGeom prst="rect">
            <a:avLst/>
          </a:prstGeom>
        </p:spPr>
      </p:pic>
      <p:pic>
        <p:nvPicPr>
          <p:cNvPr id="8" name="Obraz 7" descr="59f6f38b-56eb-4a3d-a0dd-836c85c34b59">
            <a:extLst>
              <a:ext uri="{FF2B5EF4-FFF2-40B4-BE49-F238E27FC236}">
                <a16:creationId xmlns:a16="http://schemas.microsoft.com/office/drawing/2014/main" id="{2D9287A1-8648-3FE0-DE09-D19262F7F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349" r="46072" b="13995"/>
          <a:stretch>
            <a:fillRect/>
          </a:stretch>
        </p:blipFill>
        <p:spPr>
          <a:xfrm>
            <a:off x="6838640" y="1317320"/>
            <a:ext cx="2305360" cy="5540680"/>
          </a:xfrm>
          <a:prstGeom prst="rect">
            <a:avLst/>
          </a:prstGeom>
        </p:spPr>
      </p:pic>
      <p:pic>
        <p:nvPicPr>
          <p:cNvPr id="9" name="Obraz 8" descr="2ae0bf44-58eb-4b00-9fe1-5d41c7147ca1">
            <a:extLst>
              <a:ext uri="{FF2B5EF4-FFF2-40B4-BE49-F238E27FC236}">
                <a16:creationId xmlns:a16="http://schemas.microsoft.com/office/drawing/2014/main" id="{2E82170C-C811-8465-F93E-94759A49F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138" r="44849" b="14599"/>
          <a:stretch>
            <a:fillRect/>
          </a:stretch>
        </p:blipFill>
        <p:spPr>
          <a:xfrm>
            <a:off x="4587531" y="1317320"/>
            <a:ext cx="2185730" cy="55406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7A60A83-37DB-2C1C-3D58-C9F51F4FA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6411" r="54485"/>
          <a:stretch>
            <a:fillRect/>
          </a:stretch>
        </p:blipFill>
        <p:spPr>
          <a:xfrm>
            <a:off x="0" y="1332937"/>
            <a:ext cx="2219325" cy="554068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A4075EA-0F5B-2496-928A-9B4C2605EF69}"/>
              </a:ext>
            </a:extLst>
          </p:cNvPr>
          <p:cNvSpPr txBox="1"/>
          <p:nvPr/>
        </p:nvSpPr>
        <p:spPr>
          <a:xfrm>
            <a:off x="1329284" y="-114525"/>
            <a:ext cx="815518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4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20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Sesja 6 Praktyczne nowości w endokrynologii ginekologicznej </a:t>
            </a: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pl-PL" sz="20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DAD022D-5032-6DC0-0047-E81EAD63D3AA}"/>
              </a:ext>
            </a:extLst>
          </p:cNvPr>
          <p:cNvSpPr txBox="1"/>
          <p:nvPr/>
        </p:nvSpPr>
        <p:spPr>
          <a:xfrm>
            <a:off x="2258785" y="921749"/>
            <a:ext cx="2633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 Magdalena Zgliczyńska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DACB9FE-F3E3-547F-C606-507FD28AD081}"/>
              </a:ext>
            </a:extLst>
          </p:cNvPr>
          <p:cNvSpPr txBox="1"/>
          <p:nvPr/>
        </p:nvSpPr>
        <p:spPr>
          <a:xfrm>
            <a:off x="-46575" y="941904"/>
            <a:ext cx="2305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Małgorzata Bińkowska</a:t>
            </a:r>
            <a:endParaRPr lang="pl-PL" sz="16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D255D40-9E2E-2F88-F240-341624D1EFFB}"/>
              </a:ext>
            </a:extLst>
          </p:cNvPr>
          <p:cNvSpPr txBox="1"/>
          <p:nvPr/>
        </p:nvSpPr>
        <p:spPr>
          <a:xfrm>
            <a:off x="6725283" y="921749"/>
            <a:ext cx="3889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pl-PL" sz="16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Dominika </a:t>
            </a:r>
            <a:r>
              <a:rPr lang="pl-PL" sz="1600" kern="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Kanikowska</a:t>
            </a:r>
            <a:endParaRPr lang="pl-PL" sz="1600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0AB3115-B450-4EEE-9A38-6FF34770D61B}"/>
              </a:ext>
            </a:extLst>
          </p:cNvPr>
          <p:cNvSpPr txBox="1"/>
          <p:nvPr/>
        </p:nvSpPr>
        <p:spPr>
          <a:xfrm>
            <a:off x="4611347" y="937138"/>
            <a:ext cx="1963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pl-PL" sz="16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Alina Kuryłowicz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030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29ba48e-1b4b-440a-bb1d-afc0766fd76a">
            <a:extLst>
              <a:ext uri="{FF2B5EF4-FFF2-40B4-BE49-F238E27FC236}">
                <a16:creationId xmlns:a16="http://schemas.microsoft.com/office/drawing/2014/main" id="{795F6044-982A-A292-49E5-F1A58E188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r="4362"/>
          <a:stretch>
            <a:fillRect/>
          </a:stretch>
        </p:blipFill>
        <p:spPr>
          <a:xfrm>
            <a:off x="0" y="954980"/>
            <a:ext cx="9178035" cy="494804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288D7F-1F10-2DE8-034B-E240A69F4B7F}"/>
              </a:ext>
            </a:extLst>
          </p:cNvPr>
          <p:cNvSpPr txBox="1"/>
          <p:nvPr/>
        </p:nvSpPr>
        <p:spPr>
          <a:xfrm>
            <a:off x="175098" y="0"/>
            <a:ext cx="9348281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4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20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Dyskusja/debata po </a:t>
            </a:r>
            <a:r>
              <a:rPr lang="pl-PL" kern="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esji 6 </a:t>
            </a:r>
            <a:r>
              <a:rPr lang="pl-PL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Praktyczne nowości w endokrynologii ginekologicznej </a:t>
            </a:r>
            <a:r>
              <a:rPr lang="pl-PL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15 pytań		</a:t>
            </a:r>
            <a:endParaRPr lang="pl-PL" sz="20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0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391ccdd-d3b3-4b7a-b15c-a8dcac756fdf">
            <a:extLst>
              <a:ext uri="{FF2B5EF4-FFF2-40B4-BE49-F238E27FC236}">
                <a16:creationId xmlns:a16="http://schemas.microsoft.com/office/drawing/2014/main" id="{C0443810-8497-90FA-4DA5-23B6726C7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" b="2883"/>
          <a:stretch>
            <a:fillRect/>
          </a:stretch>
        </p:blipFill>
        <p:spPr>
          <a:xfrm>
            <a:off x="0" y="1149903"/>
            <a:ext cx="5225058" cy="5623964"/>
          </a:xfrm>
          <a:prstGeom prst="rect">
            <a:avLst/>
          </a:prstGeom>
        </p:spPr>
      </p:pic>
      <p:pic>
        <p:nvPicPr>
          <p:cNvPr id="2" name="Obraz 1" descr="9321f7e5-24fe-497f-a0dd-2d97d327d912">
            <a:extLst>
              <a:ext uri="{FF2B5EF4-FFF2-40B4-BE49-F238E27FC236}">
                <a16:creationId xmlns:a16="http://schemas.microsoft.com/office/drawing/2014/main" id="{54E79538-9ED8-E390-2BFF-A914C9DAC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6"/>
          <a:stretch>
            <a:fillRect/>
          </a:stretch>
        </p:blipFill>
        <p:spPr>
          <a:xfrm>
            <a:off x="5372100" y="1149903"/>
            <a:ext cx="3705225" cy="556944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4C75345-C90C-3030-251A-E3C5AB9B07CE}"/>
              </a:ext>
            </a:extLst>
          </p:cNvPr>
          <p:cNvSpPr txBox="1"/>
          <p:nvPr/>
        </p:nvSpPr>
        <p:spPr>
          <a:xfrm>
            <a:off x="391270" y="200619"/>
            <a:ext cx="8141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effectLst/>
                <a:ea typeface="Arial" panose="020B0604020202020204" pitchFamily="34" charset="0"/>
              </a:rPr>
              <a:t>Studentki Koła Naukowego „Hormon” przy Klinice Endokrynologii CMKP                        </a:t>
            </a:r>
            <a:r>
              <a:rPr lang="pl-PL" sz="2000" b="1" dirty="0">
                <a:ea typeface="Arial" panose="020B0604020202020204" pitchFamily="34" charset="0"/>
              </a:rPr>
              <a:t>podczas obrad</a:t>
            </a:r>
            <a:r>
              <a:rPr lang="pl-PL" sz="2000" b="1" dirty="0"/>
              <a:t> </a:t>
            </a:r>
            <a:r>
              <a:rPr lang="pl-PL" sz="2000" b="1" dirty="0">
                <a:ea typeface="Arial" panose="020B0604020202020204" pitchFamily="34" charset="0"/>
              </a:rPr>
              <a:t>zebrały rekordową liczbę 261 kartek z pytaniami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02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ff4bb32-47af-405a-8d3f-7100bf964a8d">
            <a:extLst>
              <a:ext uri="{FF2B5EF4-FFF2-40B4-BE49-F238E27FC236}">
                <a16:creationId xmlns:a16="http://schemas.microsoft.com/office/drawing/2014/main" id="{1D3CDDEE-211D-3F78-24DC-DDAFC1977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9584"/>
          <a:stretch>
            <a:fillRect/>
          </a:stretch>
        </p:blipFill>
        <p:spPr>
          <a:xfrm>
            <a:off x="451445" y="865406"/>
            <a:ext cx="8080375" cy="59817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013AD45-9006-6666-90B6-A65C708450AA}"/>
              </a:ext>
            </a:extLst>
          </p:cNvPr>
          <p:cNvSpPr txBox="1"/>
          <p:nvPr/>
        </p:nvSpPr>
        <p:spPr>
          <a:xfrm>
            <a:off x="1088528" y="10894"/>
            <a:ext cx="71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Biuro organizacyjne „Magan”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49160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e5ca0e4-9e70-41d9-b304-855afb97f7c8">
            <a:extLst>
              <a:ext uri="{FF2B5EF4-FFF2-40B4-BE49-F238E27FC236}">
                <a16:creationId xmlns:a16="http://schemas.microsoft.com/office/drawing/2014/main" id="{1A32A2E3-9356-E3ED-37B9-AE063E163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433"/>
            <a:ext cx="9077325" cy="541256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1E09CA-F19A-12CF-3F37-0B885C32F866}"/>
              </a:ext>
            </a:extLst>
          </p:cNvPr>
          <p:cNvSpPr txBox="1"/>
          <p:nvPr/>
        </p:nvSpPr>
        <p:spPr>
          <a:xfrm>
            <a:off x="194553" y="673539"/>
            <a:ext cx="894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</a:rPr>
              <a:t>Sala obrad   </a:t>
            </a:r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FC67B7-2346-1615-3097-F2940F2EEC01}"/>
              </a:ext>
            </a:extLst>
          </p:cNvPr>
          <p:cNvSpPr txBox="1"/>
          <p:nvPr/>
        </p:nvSpPr>
        <p:spPr>
          <a:xfrm>
            <a:off x="97276" y="114296"/>
            <a:ext cx="894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</a:rPr>
              <a:t>Pijalnia Główna Wód Mineralnych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85928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6314fa2-0139-448d-90f8-2f38673bcf17">
            <a:extLst>
              <a:ext uri="{FF2B5EF4-FFF2-40B4-BE49-F238E27FC236}">
                <a16:creationId xmlns:a16="http://schemas.microsoft.com/office/drawing/2014/main" id="{A024DD04-3F43-0C93-7E20-51BDAD42C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/>
          <a:stretch>
            <a:fillRect/>
          </a:stretch>
        </p:blipFill>
        <p:spPr>
          <a:xfrm>
            <a:off x="0" y="1322962"/>
            <a:ext cx="9144000" cy="553503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69A907B-43D9-A924-AE2A-7EA23437BC9D}"/>
              </a:ext>
            </a:extLst>
          </p:cNvPr>
          <p:cNvSpPr txBox="1"/>
          <p:nvPr/>
        </p:nvSpPr>
        <p:spPr>
          <a:xfrm>
            <a:off x="194553" y="223736"/>
            <a:ext cx="894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</a:rPr>
              <a:t>Pijalnia Główna Wód Mineralnych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159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917de5e-4fc4-4f3b-9a69-0257c30e7a74">
            <a:extLst>
              <a:ext uri="{FF2B5EF4-FFF2-40B4-BE49-F238E27FC236}">
                <a16:creationId xmlns:a16="http://schemas.microsoft.com/office/drawing/2014/main" id="{4E03AF84-C1B0-314E-8722-810BE47F9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E61D187-70BD-F7A8-EF8D-299092411F2A}"/>
              </a:ext>
            </a:extLst>
          </p:cNvPr>
          <p:cNvSpPr txBox="1"/>
          <p:nvPr/>
        </p:nvSpPr>
        <p:spPr>
          <a:xfrm>
            <a:off x="-150870" y="248821"/>
            <a:ext cx="894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</a:rPr>
              <a:t>Sala obrad  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71773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ACD7AA-C0BF-B422-3A00-1F2B41C6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29" y="0"/>
            <a:ext cx="684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3228CBA-254D-3F8D-7B6F-F4C3B46AA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/>
          <a:stretch>
            <a:fillRect/>
          </a:stretch>
        </p:blipFill>
        <p:spPr>
          <a:xfrm>
            <a:off x="1695450" y="790473"/>
            <a:ext cx="5904375" cy="606752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4899C16-6CB4-13E1-C3E3-54A45EDAB382}"/>
              </a:ext>
            </a:extLst>
          </p:cNvPr>
          <p:cNvSpPr txBox="1"/>
          <p:nvPr/>
        </p:nvSpPr>
        <p:spPr>
          <a:xfrm>
            <a:off x="-653572" y="0"/>
            <a:ext cx="10602418" cy="790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2550" indent="-135255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b="1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Wykład Jubileuszowy </a:t>
            </a:r>
            <a:endParaRPr lang="pl-PL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dirty="0" err="1"/>
              <a:t>Progestageny</a:t>
            </a:r>
            <a:r>
              <a:rPr lang="pl-PL" dirty="0"/>
              <a:t> w terapii kobiet od menarche do menopauzy – 65 lat </a:t>
            </a:r>
            <a:r>
              <a:rPr lang="pl-PL" dirty="0" err="1"/>
              <a:t>dydrogesteronu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20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04A6F-9EF4-9644-037B-BD57CEECA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BAF1C98-C94A-6578-46E2-575E24043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91"/>
          <a:stretch>
            <a:fillRect/>
          </a:stretch>
        </p:blipFill>
        <p:spPr>
          <a:xfrm>
            <a:off x="0" y="857410"/>
            <a:ext cx="2596894" cy="60005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ABA8DA0-4D8E-EE00-4CBB-22AE567B9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4" b="2342"/>
          <a:stretch>
            <a:fillRect/>
          </a:stretch>
        </p:blipFill>
        <p:spPr>
          <a:xfrm>
            <a:off x="6284940" y="857410"/>
            <a:ext cx="2859060" cy="60005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847D3F-5F37-8B2F-F6C8-ECFF2D70F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9" b="8099"/>
          <a:stretch>
            <a:fillRect/>
          </a:stretch>
        </p:blipFill>
        <p:spPr>
          <a:xfrm>
            <a:off x="3142469" y="857410"/>
            <a:ext cx="2596895" cy="60005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BE06270-EE49-76E3-D6B3-3989F1507B41}"/>
              </a:ext>
            </a:extLst>
          </p:cNvPr>
          <p:cNvSpPr txBox="1"/>
          <p:nvPr/>
        </p:nvSpPr>
        <p:spPr>
          <a:xfrm>
            <a:off x="6284939" y="465251"/>
            <a:ext cx="31623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 Katarzyna Szlendak-Sauer</a:t>
            </a:r>
            <a:endParaRPr lang="pl-PL" sz="28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459D0DA-5DC5-D5D9-FBC7-DDF2E8496A22}"/>
              </a:ext>
            </a:extLst>
          </p:cNvPr>
          <p:cNvSpPr txBox="1"/>
          <p:nvPr/>
        </p:nvSpPr>
        <p:spPr>
          <a:xfrm>
            <a:off x="2352675" y="0"/>
            <a:ext cx="8601075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Sesja 1 Praktyczne postępowanie w niepłodności</a:t>
            </a: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pl-PL" sz="20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585A0B-850F-DDDE-EEDC-777CC2C07EAB}"/>
              </a:ext>
            </a:extLst>
          </p:cNvPr>
          <p:cNvSpPr txBox="1"/>
          <p:nvPr/>
        </p:nvSpPr>
        <p:spPr>
          <a:xfrm>
            <a:off x="3155196" y="428705"/>
            <a:ext cx="2584168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Prof. Michał </a:t>
            </a:r>
            <a:r>
              <a:rPr lang="pl-PL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Rabijewski</a:t>
            </a: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800" kern="1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FA835A3-580B-AB2F-AAC9-2546E51FACF3}"/>
              </a:ext>
            </a:extLst>
          </p:cNvPr>
          <p:cNvSpPr txBox="1"/>
          <p:nvPr/>
        </p:nvSpPr>
        <p:spPr>
          <a:xfrm>
            <a:off x="78621" y="488078"/>
            <a:ext cx="2274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a typeface="Calibri" panose="020F0502020204030204" pitchFamily="34" charset="0"/>
              </a:rPr>
              <a:t>P</a:t>
            </a:r>
            <a:r>
              <a:rPr lang="pl-PL" sz="1800" dirty="0">
                <a:effectLst/>
                <a:ea typeface="Calibri" panose="020F0502020204030204" pitchFamily="34" charset="0"/>
              </a:rPr>
              <a:t>rof. Iwona </a:t>
            </a:r>
            <a:r>
              <a:rPr lang="pl-PL" sz="1800" dirty="0" err="1">
                <a:effectLst/>
                <a:ea typeface="Calibri" panose="020F0502020204030204" pitchFamily="34" charset="0"/>
              </a:rPr>
              <a:t>Szymusik</a:t>
            </a:r>
            <a:r>
              <a:rPr lang="pl-PL" sz="1800" dirty="0">
                <a:effectLst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35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b82aa0e-422c-4359-97fc-f46bf2f08711">
            <a:extLst>
              <a:ext uri="{FF2B5EF4-FFF2-40B4-BE49-F238E27FC236}">
                <a16:creationId xmlns:a16="http://schemas.microsoft.com/office/drawing/2014/main" id="{DF31920D-56B0-BEBE-D41D-B483093A2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"/>
          <a:stretch>
            <a:fillRect/>
          </a:stretch>
        </p:blipFill>
        <p:spPr>
          <a:xfrm>
            <a:off x="0" y="937086"/>
            <a:ext cx="9144000" cy="552238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62F7CC1-F8FD-6428-670A-2D2E388FDA44}"/>
              </a:ext>
            </a:extLst>
          </p:cNvPr>
          <p:cNvSpPr txBox="1"/>
          <p:nvPr/>
        </p:nvSpPr>
        <p:spPr>
          <a:xfrm>
            <a:off x="830904" y="320706"/>
            <a:ext cx="8601075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Dyskusja/</a:t>
            </a:r>
            <a:r>
              <a:rPr lang="pl-PL" kern="150" dirty="0">
                <a:ea typeface="Calibri" panose="020F0502020204030204" pitchFamily="34" charset="0"/>
                <a:cs typeface="Times New Roman" panose="02020603050405020304" pitchFamily="18" charset="0"/>
              </a:rPr>
              <a:t>debata po s</a:t>
            </a: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esji 1 </a:t>
            </a:r>
            <a:r>
              <a:rPr lang="pl-PL" sz="1800" b="1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Praktyczne postępowanie w niepłodności -</a:t>
            </a:r>
            <a:r>
              <a:rPr lang="pl-PL" sz="18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29 pytań		</a:t>
            </a:r>
            <a:endParaRPr lang="pl-PL" sz="20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19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289</TotalTime>
  <Words>269</Words>
  <Application>Microsoft Office PowerPoint</Application>
  <PresentationFormat>Pokaz na ekranie (4:3)</PresentationFormat>
  <Paragraphs>45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laczynska Marta</dc:creator>
  <cp:lastModifiedBy>laczynska Marta</cp:lastModifiedBy>
  <cp:revision>102</cp:revision>
  <dcterms:created xsi:type="dcterms:W3CDTF">2026-03-16T11:49:18Z</dcterms:created>
  <dcterms:modified xsi:type="dcterms:W3CDTF">2026-03-18T11:51:58Z</dcterms:modified>
</cp:coreProperties>
</file>